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7"/>
  </p:notesMasterIdLst>
  <p:sldIdLst>
    <p:sldId id="256" r:id="rId2"/>
    <p:sldId id="286" r:id="rId3"/>
    <p:sldId id="293" r:id="rId4"/>
    <p:sldId id="259" r:id="rId5"/>
    <p:sldId id="284" r:id="rId6"/>
    <p:sldId id="285" r:id="rId7"/>
    <p:sldId id="260" r:id="rId8"/>
    <p:sldId id="263" r:id="rId9"/>
    <p:sldId id="292" r:id="rId10"/>
    <p:sldId id="290" r:id="rId11"/>
    <p:sldId id="288" r:id="rId12"/>
    <p:sldId id="291" r:id="rId13"/>
    <p:sldId id="287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5" r:id="rId25"/>
    <p:sldId id="278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ato" panose="020B0604020202020204" charset="0"/>
      <p:regular r:id="rId32"/>
      <p:bold r:id="rId33"/>
      <p:italic r:id="rId34"/>
      <p:boldItalic r:id="rId35"/>
    </p:embeddedFont>
    <p:embeddedFont>
      <p:font typeface="Lato Black" panose="020B0604020202020204" charset="0"/>
      <p:bold r:id="rId36"/>
      <p:boldItalic r:id="rId37"/>
    </p:embeddedFont>
    <p:embeddedFont>
      <p:font typeface="Lato Light" panose="020F0302020204030203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AD0695-22D9-4825-A63D-83754A22D8FF}">
  <a:tblStyle styleId="{25AD0695-22D9-4825-A63D-83754A22D8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6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182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454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055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278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843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268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19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250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377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538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883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51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257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953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3147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5869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259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775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624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952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3164" y="1424069"/>
            <a:ext cx="9157393" cy="3719422"/>
            <a:chOff x="187960" y="1453515"/>
            <a:chExt cx="3861435" cy="1568450"/>
          </a:xfrm>
        </p:grpSpPr>
        <p:sp>
          <p:nvSpPr>
            <p:cNvPr id="11" name="Google Shape;11;p2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34300" y="925025"/>
            <a:ext cx="70755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14" y="2917253"/>
            <a:ext cx="9140444" cy="2224977"/>
          </a:xfrm>
          <a:custGeom>
            <a:avLst/>
            <a:gdLst/>
            <a:ahLst/>
            <a:cxnLst/>
            <a:rect l="l" t="t" r="r" b="b"/>
            <a:pathLst>
              <a:path w="3860800" h="939800" extrusionOk="0">
                <a:moveTo>
                  <a:pt x="1304290" y="494030"/>
                </a:moveTo>
                <a:cubicBezTo>
                  <a:pt x="857250" y="494030"/>
                  <a:pt x="421005" y="451485"/>
                  <a:pt x="0" y="370840"/>
                </a:cubicBezTo>
                <a:lnTo>
                  <a:pt x="0" y="942340"/>
                </a:lnTo>
                <a:lnTo>
                  <a:pt x="3864610" y="942340"/>
                </a:lnTo>
                <a:lnTo>
                  <a:pt x="3864610" y="0"/>
                </a:lnTo>
                <a:cubicBezTo>
                  <a:pt x="3082290" y="317500"/>
                  <a:pt x="2216150" y="494030"/>
                  <a:pt x="1304290" y="494030"/>
                </a:cubicBezTo>
                <a:close/>
              </a:path>
            </a:pathLst>
          </a:custGeom>
          <a:gradFill>
            <a:gsLst>
              <a:gs pos="0">
                <a:srgbClr val="FFC486">
                  <a:alpha val="20000"/>
                </a:srgbClr>
              </a:gs>
              <a:gs pos="100000">
                <a:srgbClr val="FF866B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14" y="1926312"/>
            <a:ext cx="9140444" cy="3217196"/>
          </a:xfrm>
          <a:custGeom>
            <a:avLst/>
            <a:gdLst/>
            <a:ahLst/>
            <a:cxnLst/>
            <a:rect l="l" t="t" r="r" b="b"/>
            <a:pathLst>
              <a:path w="3860800" h="1358900" extrusionOk="0">
                <a:moveTo>
                  <a:pt x="175260" y="1096010"/>
                </a:moveTo>
                <a:cubicBezTo>
                  <a:pt x="116840" y="1096010"/>
                  <a:pt x="58420" y="1095375"/>
                  <a:pt x="0" y="1094105"/>
                </a:cubicBezTo>
                <a:lnTo>
                  <a:pt x="0" y="1360805"/>
                </a:lnTo>
                <a:lnTo>
                  <a:pt x="3864610" y="1360805"/>
                </a:lnTo>
                <a:lnTo>
                  <a:pt x="3864610" y="0"/>
                </a:lnTo>
                <a:cubicBezTo>
                  <a:pt x="2827655" y="689610"/>
                  <a:pt x="1553210" y="1096010"/>
                  <a:pt x="175260" y="109601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764"/>
                  <a:alpha val="20000"/>
                </a:srgbClr>
              </a:gs>
              <a:gs pos="100000">
                <a:srgbClr val="FF6A00">
                  <a:alpha val="71764"/>
                  <a:alpha val="2000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1518" y="3413475"/>
            <a:ext cx="9140444" cy="1728867"/>
          </a:xfrm>
          <a:custGeom>
            <a:avLst/>
            <a:gdLst/>
            <a:ahLst/>
            <a:cxnLst/>
            <a:rect l="l" t="t" r="r" b="b"/>
            <a:pathLst>
              <a:path w="3860800" h="730250" extrusionOk="0">
                <a:moveTo>
                  <a:pt x="2672715" y="539750"/>
                </a:moveTo>
                <a:cubicBezTo>
                  <a:pt x="1717040" y="539750"/>
                  <a:pt x="811530" y="346075"/>
                  <a:pt x="0" y="0"/>
                </a:cubicBezTo>
                <a:lnTo>
                  <a:pt x="0" y="732790"/>
                </a:lnTo>
                <a:lnTo>
                  <a:pt x="3863975" y="732790"/>
                </a:lnTo>
                <a:lnTo>
                  <a:pt x="3863975" y="437515"/>
                </a:lnTo>
                <a:cubicBezTo>
                  <a:pt x="3477895" y="504190"/>
                  <a:pt x="3079750" y="539750"/>
                  <a:pt x="2672715" y="539750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470"/>
                  <a:alpha val="20000"/>
                </a:srgbClr>
              </a:gs>
              <a:gs pos="100000">
                <a:srgbClr val="CC0000">
                  <a:alpha val="57254"/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1034300" y="1583350"/>
            <a:ext cx="6342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034300" y="2840052"/>
            <a:ext cx="6342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 rot="-5400000" flipH="1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23" name="Google Shape;23;p4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038025" y="1476000"/>
            <a:ext cx="5067900" cy="30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600"/>
              </a:spcBef>
              <a:spcAft>
                <a:spcPts val="0"/>
              </a:spcAft>
              <a:buSzPts val="3200"/>
              <a:buChar char="◦"/>
              <a:defRPr sz="3200" i="1"/>
            </a:lvl1pPr>
            <a:lvl2pPr marL="914400" lvl="1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2pPr>
            <a:lvl3pPr marL="1371600" lvl="2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3pPr>
            <a:lvl4pPr marL="1828800" lvl="3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4pPr>
            <a:lvl5pPr marL="2286000" lvl="4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5pPr>
            <a:lvl6pPr marL="2743200" lvl="5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6pPr>
            <a:lvl7pPr marL="3200400" lvl="6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7pPr>
            <a:lvl8pPr marL="3657600" lvl="7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8pPr>
            <a:lvl9pPr marL="4114800" lvl="8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9pPr>
          </a:lstStyle>
          <a:p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endParaRPr sz="9600" b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 rot="5400000" flipH="1">
            <a:off x="-1530412" y="1530301"/>
            <a:ext cx="5154243" cy="2093410"/>
            <a:chOff x="187960" y="1453515"/>
            <a:chExt cx="3861435" cy="1568450"/>
          </a:xfrm>
        </p:grpSpPr>
        <p:sp>
          <p:nvSpPr>
            <p:cNvPr id="30" name="Google Shape;30;p4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 rot="-5400000" flipH="1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43" name="Google Shape;43;p6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2891700" cy="29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3955979" y="1475700"/>
            <a:ext cx="2891700" cy="29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ottom waves">
  <p:cSld name="BLANK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1"/>
          <p:cNvGrpSpPr/>
          <p:nvPr/>
        </p:nvGrpSpPr>
        <p:grpSpPr>
          <a:xfrm>
            <a:off x="-13177" y="3583361"/>
            <a:ext cx="9157393" cy="1560137"/>
            <a:chOff x="187960" y="1453515"/>
            <a:chExt cx="3861435" cy="1568450"/>
          </a:xfrm>
        </p:grpSpPr>
        <p:sp>
          <p:nvSpPr>
            <p:cNvPr id="82" name="Google Shape;82;p11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viCeRodriguez/TPF_ProcesamientoDeImagene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>
            <a:off x="258792" y="578184"/>
            <a:ext cx="8643668" cy="13178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Trabajo Práctico Final.</a:t>
            </a:r>
            <a:br>
              <a:rPr lang="en" sz="4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" sz="43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PROCESAMIENTO DE IMÁGENES.</a:t>
            </a:r>
            <a:endParaRPr sz="43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05;p14"/>
          <p:cNvSpPr txBox="1">
            <a:spLocks/>
          </p:cNvSpPr>
          <p:nvPr/>
        </p:nvSpPr>
        <p:spPr>
          <a:xfrm>
            <a:off x="1895990" y="2316440"/>
            <a:ext cx="5369272" cy="246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s-AR" sz="1500" dirty="0"/>
              <a:t>07-07-2021 (1C 2021)</a:t>
            </a:r>
            <a:endParaRPr lang="en-US" sz="15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/>
              <a:t>INTEGRANTES: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s-AR" sz="1500" dirty="0"/>
              <a:t>	Gervasi, Sofía	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s-AR" sz="1500" dirty="0"/>
              <a:t>	Rodríguez, Javier	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s-AR" sz="1500" dirty="0"/>
              <a:t>	Venanzoni, Martina	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s-AR" sz="1500" dirty="0"/>
              <a:t>DOCENTES: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s-AR" sz="1500" dirty="0"/>
              <a:t>	</a:t>
            </a:r>
            <a:r>
              <a:rPr lang="es-AR" sz="1500" dirty="0" err="1"/>
              <a:t>Raponi</a:t>
            </a:r>
            <a:r>
              <a:rPr lang="es-AR" sz="1500" dirty="0"/>
              <a:t>, Marcelo	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s-AR" sz="1500" dirty="0"/>
              <a:t>	</a:t>
            </a:r>
            <a:r>
              <a:rPr lang="es-AR" sz="1500" dirty="0" err="1"/>
              <a:t>Rios</a:t>
            </a:r>
            <a:r>
              <a:rPr lang="es-AR" sz="1500" dirty="0"/>
              <a:t>, Marcela	</a:t>
            </a:r>
            <a:endParaRPr lang="en-US" sz="36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37850" y="224287"/>
            <a:ext cx="6109829" cy="53720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" dirty="0">
                <a:solidFill>
                  <a:schemeClr val="accent1"/>
                </a:solidFill>
              </a:rPr>
              <a:t>Problema uno.</a:t>
            </a:r>
            <a:endParaRPr dirty="0"/>
          </a:p>
        </p:txBody>
      </p:sp>
      <p:sp>
        <p:nvSpPr>
          <p:cNvPr id="154" name="Google Shape;154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1" name="Google Shape;151;p19"/>
          <p:cNvSpPr txBox="1">
            <a:spLocks noGrp="1"/>
          </p:cNvSpPr>
          <p:nvPr>
            <p:ph type="body" idx="1"/>
          </p:nvPr>
        </p:nvSpPr>
        <p:spPr>
          <a:xfrm>
            <a:off x="399838" y="920825"/>
            <a:ext cx="2805817" cy="13243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-AR" b="1" dirty="0"/>
              <a:t>Función </a:t>
            </a:r>
            <a:r>
              <a:rPr lang="es-AR" sz="3000" b="1" i="1" dirty="0"/>
              <a:t>atan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700" dirty="0"/>
              <a:t>Calcula el arco tangente.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Para calcular la matriz de ángulos de gradiente.</a:t>
            </a:r>
            <a:endParaRPr lang="es-AR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66" y="2404461"/>
            <a:ext cx="2815717" cy="2542190"/>
          </a:xfrm>
          <a:prstGeom prst="rect">
            <a:avLst/>
          </a:prstGeom>
        </p:spPr>
      </p:pic>
      <p:sp>
        <p:nvSpPr>
          <p:cNvPr id="7" name="Google Shape;151;p19"/>
          <p:cNvSpPr txBox="1">
            <a:spLocks noGrp="1"/>
          </p:cNvSpPr>
          <p:nvPr>
            <p:ph type="body" idx="1"/>
          </p:nvPr>
        </p:nvSpPr>
        <p:spPr>
          <a:xfrm>
            <a:off x="4184103" y="920825"/>
            <a:ext cx="3956699" cy="13243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-AR" b="1" dirty="0"/>
              <a:t>Función </a:t>
            </a:r>
            <a:r>
              <a:rPr lang="es-AR" sz="3000" b="1" i="1" dirty="0"/>
              <a:t>rad2deg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s-AR" sz="1700" dirty="0"/>
              <a:t>Convierte de radianes a grados.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s-AR" dirty="0"/>
              <a:t>Para obtener el ángulo en radianes.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s-AR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103" y="2388745"/>
            <a:ext cx="2857408" cy="255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37850" y="224287"/>
            <a:ext cx="6109829" cy="53720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" dirty="0">
                <a:solidFill>
                  <a:schemeClr val="accent1"/>
                </a:solidFill>
              </a:rPr>
              <a:t>Problema uno.</a:t>
            </a:r>
            <a:endParaRPr dirty="0"/>
          </a:p>
        </p:txBody>
      </p:sp>
      <p:sp>
        <p:nvSpPr>
          <p:cNvPr id="154" name="Google Shape;154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" name="Google Shape;151;p19"/>
          <p:cNvSpPr txBox="1">
            <a:spLocks noGrp="1"/>
          </p:cNvSpPr>
          <p:nvPr>
            <p:ph type="body" idx="1"/>
          </p:nvPr>
        </p:nvSpPr>
        <p:spPr>
          <a:xfrm>
            <a:off x="737850" y="1127858"/>
            <a:ext cx="6956912" cy="6491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-AR" dirty="0"/>
              <a:t>Obtenemos el rango de valores que toman los ángulos del borde que deseamos segmentar.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AR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54" y="2078452"/>
            <a:ext cx="84105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55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37850" y="224287"/>
            <a:ext cx="6109829" cy="53720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" dirty="0">
                <a:solidFill>
                  <a:schemeClr val="accent1"/>
                </a:solidFill>
              </a:rPr>
              <a:t>Problema uno.</a:t>
            </a:r>
            <a:endParaRPr dirty="0"/>
          </a:p>
        </p:txBody>
      </p:sp>
      <p:sp>
        <p:nvSpPr>
          <p:cNvPr id="154" name="Google Shape;154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1" name="Google Shape;151;p19"/>
          <p:cNvSpPr txBox="1">
            <a:spLocks noGrp="1"/>
          </p:cNvSpPr>
          <p:nvPr>
            <p:ph type="body" idx="1"/>
          </p:nvPr>
        </p:nvSpPr>
        <p:spPr>
          <a:xfrm>
            <a:off x="737850" y="802278"/>
            <a:ext cx="6956912" cy="9597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-AR" dirty="0"/>
              <a:t>Se usan los ángulos del borde como parámetros de la doble </a:t>
            </a:r>
            <a:r>
              <a:rPr lang="es-AR" dirty="0" err="1"/>
              <a:t>umbrelización</a:t>
            </a:r>
            <a:r>
              <a:rPr lang="es-AR" dirty="0"/>
              <a:t> que aplico para segmentar y llegar a la solución del problema.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AR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29" y="1762012"/>
            <a:ext cx="7722978" cy="324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62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37850" y="224287"/>
            <a:ext cx="6109829" cy="53720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" dirty="0">
                <a:solidFill>
                  <a:schemeClr val="accent1"/>
                </a:solidFill>
              </a:rPr>
              <a:t>PROBLEMA TRES.</a:t>
            </a:r>
            <a:endParaRPr dirty="0"/>
          </a:p>
        </p:txBody>
      </p:sp>
      <p:sp>
        <p:nvSpPr>
          <p:cNvPr id="154" name="Google Shape;154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1" name="Google Shape;151;p19"/>
          <p:cNvSpPr txBox="1">
            <a:spLocks noGrp="1"/>
          </p:cNvSpPr>
          <p:nvPr>
            <p:ph type="body" idx="1"/>
          </p:nvPr>
        </p:nvSpPr>
        <p:spPr>
          <a:xfrm>
            <a:off x="737850" y="979269"/>
            <a:ext cx="5107138" cy="12061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s-AR" b="1" dirty="0"/>
              <a:t>Pieza </a:t>
            </a:r>
            <a:r>
              <a:rPr lang="es-AR" sz="3000" b="1" i="1" dirty="0"/>
              <a:t>semilla.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700" dirty="0"/>
              <a:t>Pieza de referencia.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/>
              <a:t>Convertirse en la primera pieza bien ubicada.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s-AR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r="6498" b="42875"/>
          <a:stretch/>
        </p:blipFill>
        <p:spPr>
          <a:xfrm>
            <a:off x="2592983" y="2403216"/>
            <a:ext cx="4254696" cy="253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61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37850" y="224287"/>
            <a:ext cx="6109829" cy="53720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" dirty="0">
                <a:solidFill>
                  <a:schemeClr val="accent1"/>
                </a:solidFill>
              </a:rPr>
              <a:t>Problema tres.</a:t>
            </a:r>
            <a:endParaRPr dirty="0"/>
          </a:p>
        </p:txBody>
      </p:sp>
      <p:sp>
        <p:nvSpPr>
          <p:cNvPr id="154" name="Google Shape;154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966" y="2049956"/>
            <a:ext cx="4854713" cy="2896695"/>
          </a:xfrm>
          <a:prstGeom prst="rect">
            <a:avLst/>
          </a:prstGeom>
        </p:spPr>
      </p:pic>
      <p:sp>
        <p:nvSpPr>
          <p:cNvPr id="8" name="Google Shape;151;p19"/>
          <p:cNvSpPr txBox="1">
            <a:spLocks noGrp="1"/>
          </p:cNvSpPr>
          <p:nvPr>
            <p:ph type="body" idx="1"/>
          </p:nvPr>
        </p:nvSpPr>
        <p:spPr>
          <a:xfrm>
            <a:off x="277775" y="761493"/>
            <a:ext cx="4132860" cy="12061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s-AR" b="1" dirty="0"/>
              <a:t>Función </a:t>
            </a:r>
            <a:r>
              <a:rPr lang="es-AR" sz="3000" b="1" i="1" dirty="0"/>
              <a:t>mat2cell.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700" dirty="0"/>
              <a:t>Convierte en matriz de celdas.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/>
              <a:t>Dividir en partes iguales.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s-AR" b="1" dirty="0"/>
          </a:p>
        </p:txBody>
      </p:sp>
      <p:sp>
        <p:nvSpPr>
          <p:cNvPr id="10" name="Google Shape;151;p19"/>
          <p:cNvSpPr txBox="1">
            <a:spLocks noGrp="1"/>
          </p:cNvSpPr>
          <p:nvPr>
            <p:ph type="body" idx="1"/>
          </p:nvPr>
        </p:nvSpPr>
        <p:spPr>
          <a:xfrm>
            <a:off x="4410635" y="695613"/>
            <a:ext cx="4132860" cy="12061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s-AR" b="1" dirty="0"/>
              <a:t>Función </a:t>
            </a:r>
            <a:r>
              <a:rPr lang="es-AR" sz="3000" b="1" i="1" dirty="0" err="1"/>
              <a:t>shuffleCell</a:t>
            </a:r>
            <a:r>
              <a:rPr lang="es-AR" sz="3000" b="1" i="1" dirty="0"/>
              <a:t>.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700" dirty="0"/>
              <a:t>Función creada.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/>
              <a:t>Mezclar aleatoriamente a las piezas.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2766664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37850" y="224287"/>
            <a:ext cx="6109829" cy="53720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" dirty="0">
                <a:solidFill>
                  <a:schemeClr val="accent1"/>
                </a:solidFill>
              </a:rPr>
              <a:t>Problema tres.</a:t>
            </a:r>
            <a:endParaRPr dirty="0"/>
          </a:p>
        </p:txBody>
      </p:sp>
      <p:sp>
        <p:nvSpPr>
          <p:cNvPr id="154" name="Google Shape;154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" name="Google Shape;151;p19"/>
          <p:cNvSpPr txBox="1">
            <a:spLocks noGrp="1"/>
          </p:cNvSpPr>
          <p:nvPr>
            <p:ph type="body" idx="1"/>
          </p:nvPr>
        </p:nvSpPr>
        <p:spPr>
          <a:xfrm>
            <a:off x="217954" y="761493"/>
            <a:ext cx="3583081" cy="4577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/>
              <a:t>Intercambio de pieza  - semilla.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/>
              <a:t>	</a:t>
            </a:r>
            <a:endParaRPr lang="es-AR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418" y="1234807"/>
            <a:ext cx="5871367" cy="35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11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37850" y="224287"/>
            <a:ext cx="6109829" cy="53720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" dirty="0">
                <a:solidFill>
                  <a:schemeClr val="accent1"/>
                </a:solidFill>
              </a:rPr>
              <a:t>Problema tres.</a:t>
            </a:r>
            <a:endParaRPr dirty="0"/>
          </a:p>
        </p:txBody>
      </p:sp>
      <p:sp>
        <p:nvSpPr>
          <p:cNvPr id="154" name="Google Shape;154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1" name="Google Shape;151;p19"/>
          <p:cNvSpPr txBox="1">
            <a:spLocks noGrp="1"/>
          </p:cNvSpPr>
          <p:nvPr>
            <p:ph type="body" idx="1"/>
          </p:nvPr>
        </p:nvSpPr>
        <p:spPr>
          <a:xfrm>
            <a:off x="344702" y="735435"/>
            <a:ext cx="3955695" cy="13362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s-AR" b="1" dirty="0"/>
              <a:t>Función </a:t>
            </a:r>
            <a:r>
              <a:rPr lang="es-AR" sz="3000" b="1" i="1" dirty="0" err="1"/>
              <a:t>imcolordiff</a:t>
            </a:r>
            <a:r>
              <a:rPr lang="es-AR" sz="3000" b="1" i="1" dirty="0"/>
              <a:t>.</a:t>
            </a:r>
          </a:p>
          <a:p>
            <a:pPr marL="0" lvl="0" indent="0" algn="ctr">
              <a:buNone/>
            </a:pPr>
            <a:r>
              <a:rPr lang="es-AR" sz="1700" dirty="0"/>
              <a:t>Diferencia de color entre dos matrices</a:t>
            </a:r>
            <a:r>
              <a:rPr lang="es-AR" dirty="0"/>
              <a:t>.</a:t>
            </a:r>
          </a:p>
          <a:p>
            <a:pPr marL="0" lvl="0" indent="0" algn="ctr">
              <a:buNone/>
            </a:pPr>
            <a:r>
              <a:rPr lang="es-AR" dirty="0"/>
              <a:t>Sistema de colores CIELAB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/>
              <a:t>	</a:t>
            </a:r>
            <a:endParaRPr lang="es-AR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866" y="2098793"/>
            <a:ext cx="4595813" cy="2847858"/>
          </a:xfrm>
          <a:prstGeom prst="rect">
            <a:avLst/>
          </a:prstGeom>
        </p:spPr>
      </p:pic>
      <p:sp>
        <p:nvSpPr>
          <p:cNvPr id="7" name="Google Shape;151;p19"/>
          <p:cNvSpPr txBox="1">
            <a:spLocks noGrp="1"/>
          </p:cNvSpPr>
          <p:nvPr>
            <p:ph type="body" idx="1"/>
          </p:nvPr>
        </p:nvSpPr>
        <p:spPr>
          <a:xfrm>
            <a:off x="4473432" y="727383"/>
            <a:ext cx="4748494" cy="13362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s-AR" b="1" dirty="0"/>
              <a:t>Función </a:t>
            </a:r>
            <a:r>
              <a:rPr lang="es-AR" sz="3000" b="1" i="1" dirty="0" err="1"/>
              <a:t>search_similar_border</a:t>
            </a:r>
            <a:r>
              <a:rPr lang="es-AR" sz="3000" b="1" i="1" dirty="0"/>
              <a:t>.</a:t>
            </a:r>
          </a:p>
          <a:p>
            <a:pPr marL="0" lvl="0" indent="0" algn="ctr">
              <a:buNone/>
            </a:pPr>
            <a:r>
              <a:rPr lang="es-AR" sz="1700" dirty="0"/>
              <a:t>Función creada.	</a:t>
            </a:r>
          </a:p>
          <a:p>
            <a:pPr marL="0" lvl="0" indent="0">
              <a:buNone/>
            </a:pPr>
            <a:r>
              <a:rPr lang="es-AR" dirty="0"/>
              <a:t>	   Ordenar las imágenes.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/>
              <a:t>	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811265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34" y="0"/>
            <a:ext cx="8267700" cy="514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55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37850" y="224287"/>
            <a:ext cx="6109829" cy="53720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" dirty="0">
                <a:solidFill>
                  <a:schemeClr val="accent1"/>
                </a:solidFill>
              </a:rPr>
              <a:t>Problema tres.</a:t>
            </a:r>
            <a:endParaRPr dirty="0"/>
          </a:p>
        </p:txBody>
      </p:sp>
      <p:sp>
        <p:nvSpPr>
          <p:cNvPr id="154" name="Google Shape;154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1" name="Google Shape;151;p19"/>
          <p:cNvSpPr txBox="1">
            <a:spLocks noGrp="1"/>
          </p:cNvSpPr>
          <p:nvPr>
            <p:ph type="body" idx="1"/>
          </p:nvPr>
        </p:nvSpPr>
        <p:spPr>
          <a:xfrm>
            <a:off x="217954" y="761493"/>
            <a:ext cx="3583081" cy="4577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/>
              <a:t>Bonus </a:t>
            </a:r>
            <a:r>
              <a:rPr lang="es-AR" dirty="0" err="1"/>
              <a:t>track</a:t>
            </a:r>
            <a:r>
              <a:rPr lang="es-AR" dirty="0"/>
              <a:t>: Otro resultado.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/>
              <a:t>	</a:t>
            </a:r>
            <a:endParaRPr lang="es-AR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1" y="1468601"/>
            <a:ext cx="3981626" cy="236502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596" y="1468601"/>
            <a:ext cx="4122218" cy="239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54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37850" y="224287"/>
            <a:ext cx="6109829" cy="53720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" dirty="0">
                <a:solidFill>
                  <a:schemeClr val="accent1"/>
                </a:solidFill>
              </a:rPr>
              <a:t>Problema tres.</a:t>
            </a:r>
            <a:endParaRPr dirty="0"/>
          </a:p>
        </p:txBody>
      </p:sp>
      <p:sp>
        <p:nvSpPr>
          <p:cNvPr id="154" name="Google Shape;154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1" name="Google Shape;151;p19"/>
          <p:cNvSpPr txBox="1">
            <a:spLocks noGrp="1"/>
          </p:cNvSpPr>
          <p:nvPr>
            <p:ph type="body" idx="1"/>
          </p:nvPr>
        </p:nvSpPr>
        <p:spPr>
          <a:xfrm>
            <a:off x="217954" y="761493"/>
            <a:ext cx="3583081" cy="4577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/>
              <a:t>Comentarios y observaciones.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/>
              <a:t>	</a:t>
            </a:r>
            <a:endParaRPr lang="es-AR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293" y="1234740"/>
            <a:ext cx="2983721" cy="18136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163" y="1219200"/>
            <a:ext cx="2995545" cy="18447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293" y="3178136"/>
            <a:ext cx="2983721" cy="187957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163" y="3178136"/>
            <a:ext cx="3046801" cy="18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3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4382814" y="725214"/>
            <a:ext cx="423193" cy="483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04;p14"/>
          <p:cNvSpPr txBox="1">
            <a:spLocks/>
          </p:cNvSpPr>
          <p:nvPr/>
        </p:nvSpPr>
        <p:spPr>
          <a:xfrm>
            <a:off x="1715966" y="1376409"/>
            <a:ext cx="6180082" cy="949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n-US" sz="6000" dirty="0">
                <a:solidFill>
                  <a:schemeClr val="accent4"/>
                </a:solidFill>
              </a:rPr>
              <a:t>INTRODUCCIÓN.</a:t>
            </a:r>
          </a:p>
        </p:txBody>
      </p:sp>
      <p:sp>
        <p:nvSpPr>
          <p:cNvPr id="7" name="Google Shape;105;p14"/>
          <p:cNvSpPr txBox="1">
            <a:spLocks/>
          </p:cNvSpPr>
          <p:nvPr/>
        </p:nvSpPr>
        <p:spPr>
          <a:xfrm>
            <a:off x="1715966" y="2762664"/>
            <a:ext cx="5998627" cy="1199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360000" algn="just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1500" dirty="0"/>
              <a:t>El objetivo de este trabajo práctico  es poner en práctica y demostrar todos los conocimientos adquiridos a lo largo de la materia. </a:t>
            </a:r>
          </a:p>
          <a:p>
            <a:pPr marL="0" indent="360000" algn="just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1500" dirty="0"/>
              <a:t>Se propone incorporar todas las herramientas aprendidas para poder resolver los tres problemas planteados a continuación.</a:t>
            </a:r>
          </a:p>
          <a:p>
            <a:pPr marL="0" indent="36000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4212209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37850" y="224287"/>
            <a:ext cx="6109829" cy="53720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" dirty="0">
                <a:solidFill>
                  <a:schemeClr val="accent1"/>
                </a:solidFill>
              </a:rPr>
              <a:t>PROBLEMA CUATRO.</a:t>
            </a:r>
            <a:endParaRPr dirty="0"/>
          </a:p>
        </p:txBody>
      </p:sp>
      <p:sp>
        <p:nvSpPr>
          <p:cNvPr id="154" name="Google Shape;154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829" y="854126"/>
            <a:ext cx="48958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95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37850" y="224287"/>
            <a:ext cx="6109829" cy="53720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" dirty="0">
                <a:solidFill>
                  <a:schemeClr val="accent1"/>
                </a:solidFill>
              </a:rPr>
              <a:t>Problema cuatro.</a:t>
            </a:r>
            <a:endParaRPr dirty="0"/>
          </a:p>
        </p:txBody>
      </p:sp>
      <p:sp>
        <p:nvSpPr>
          <p:cNvPr id="154" name="Google Shape;154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1" name="Google Shape;151;p19"/>
          <p:cNvSpPr txBox="1">
            <a:spLocks noGrp="1"/>
          </p:cNvSpPr>
          <p:nvPr>
            <p:ph type="body" idx="1"/>
          </p:nvPr>
        </p:nvSpPr>
        <p:spPr>
          <a:xfrm>
            <a:off x="737850" y="790503"/>
            <a:ext cx="6433915" cy="12061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s-AR" b="1" dirty="0"/>
              <a:t>Función </a:t>
            </a:r>
            <a:r>
              <a:rPr lang="es-AR" sz="3000" b="1" i="1" dirty="0"/>
              <a:t>rgb2lab.</a:t>
            </a:r>
          </a:p>
          <a:p>
            <a:pPr marL="0" lvl="0" indent="0" algn="ctr">
              <a:buNone/>
            </a:pPr>
            <a:r>
              <a:rPr lang="en-US" sz="1700" dirty="0" err="1"/>
              <a:t>Convertir</a:t>
            </a:r>
            <a:r>
              <a:rPr lang="en-US" sz="1700" dirty="0"/>
              <a:t> RGB a CIE 1976 L*a*b*</a:t>
            </a:r>
            <a:endParaRPr lang="es-AR" sz="17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/>
              <a:t>Graficar los canales A y B con sus respectivos histogramas.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s-AR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734" y="2054961"/>
            <a:ext cx="4791945" cy="289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19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37850" y="224287"/>
            <a:ext cx="6109829" cy="53720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" dirty="0">
                <a:solidFill>
                  <a:schemeClr val="accent1"/>
                </a:solidFill>
              </a:rPr>
              <a:t>Problema cuatro.</a:t>
            </a:r>
            <a:endParaRPr dirty="0"/>
          </a:p>
        </p:txBody>
      </p:sp>
      <p:sp>
        <p:nvSpPr>
          <p:cNvPr id="154" name="Google Shape;154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1" name="Google Shape;151;p19"/>
          <p:cNvSpPr txBox="1">
            <a:spLocks noGrp="1"/>
          </p:cNvSpPr>
          <p:nvPr>
            <p:ph type="body" idx="1"/>
          </p:nvPr>
        </p:nvSpPr>
        <p:spPr>
          <a:xfrm>
            <a:off x="737850" y="948158"/>
            <a:ext cx="2865962" cy="12061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/>
              <a:t>Análisis de histogramas.</a:t>
            </a:r>
          </a:p>
          <a:p>
            <a:pPr marL="0" lvl="0" indent="0">
              <a:buNone/>
            </a:pPr>
            <a:r>
              <a:rPr lang="es-AR" dirty="0"/>
              <a:t>A&gt;73 – rojos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/>
              <a:t>A&lt;-57 – verdes.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s-AR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097" y="1393588"/>
            <a:ext cx="5359415" cy="304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10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37850" y="224287"/>
            <a:ext cx="6109829" cy="53720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" dirty="0">
                <a:solidFill>
                  <a:schemeClr val="accent1"/>
                </a:solidFill>
              </a:rPr>
              <a:t>Problema cuatro.</a:t>
            </a:r>
            <a:endParaRPr dirty="0"/>
          </a:p>
        </p:txBody>
      </p:sp>
      <p:sp>
        <p:nvSpPr>
          <p:cNvPr id="154" name="Google Shape;154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1" name="Google Shape;151;p19"/>
          <p:cNvSpPr txBox="1">
            <a:spLocks noGrp="1"/>
          </p:cNvSpPr>
          <p:nvPr>
            <p:ph type="body" idx="1"/>
          </p:nvPr>
        </p:nvSpPr>
        <p:spPr>
          <a:xfrm>
            <a:off x="737850" y="948159"/>
            <a:ext cx="2865962" cy="4454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/>
              <a:t>Análisis de histogramas.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s-AR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938" y="1393589"/>
            <a:ext cx="5923754" cy="32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20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37850" y="224287"/>
            <a:ext cx="6109829" cy="53720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" dirty="0">
                <a:solidFill>
                  <a:schemeClr val="accent1"/>
                </a:solidFill>
              </a:rPr>
              <a:t>Problema cuatro.</a:t>
            </a:r>
            <a:endParaRPr dirty="0"/>
          </a:p>
        </p:txBody>
      </p:sp>
      <p:sp>
        <p:nvSpPr>
          <p:cNvPr id="154" name="Google Shape;154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1" name="Google Shape;151;p19"/>
          <p:cNvSpPr txBox="1">
            <a:spLocks noGrp="1"/>
          </p:cNvSpPr>
          <p:nvPr>
            <p:ph type="body" idx="1"/>
          </p:nvPr>
        </p:nvSpPr>
        <p:spPr>
          <a:xfrm>
            <a:off x="5674902" y="1907409"/>
            <a:ext cx="3259789" cy="190813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s-AR" b="1" dirty="0"/>
              <a:t>Función </a:t>
            </a:r>
            <a:r>
              <a:rPr lang="es-AR" sz="3000" b="1" i="1" dirty="0" err="1"/>
              <a:t>bwlabel</a:t>
            </a:r>
            <a:r>
              <a:rPr lang="es-AR" sz="3000" b="1" i="1" dirty="0"/>
              <a:t>.</a:t>
            </a:r>
          </a:p>
          <a:p>
            <a:pPr marL="0" lvl="0" indent="0" algn="ctr">
              <a:buNone/>
            </a:pPr>
            <a:r>
              <a:rPr lang="es-ES" sz="1700" dirty="0"/>
              <a:t>Etiquetar componentes conectados en imagen binaria 2D</a:t>
            </a:r>
          </a:p>
          <a:p>
            <a:pPr marL="0" lvl="0" indent="0" algn="ctr">
              <a:buNone/>
            </a:pPr>
            <a:r>
              <a:rPr lang="es-AR" dirty="0"/>
              <a:t>Clasificar y contar los elementos de cada conjunto.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s-AR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09" y="797768"/>
            <a:ext cx="5265683" cy="194601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09" y="2961409"/>
            <a:ext cx="5265684" cy="2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13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27" name="Google Shape;327;p34"/>
          <p:cNvSpPr txBox="1">
            <a:spLocks noGrp="1"/>
          </p:cNvSpPr>
          <p:nvPr>
            <p:ph type="ctrTitle" idx="4294967295"/>
          </p:nvPr>
        </p:nvSpPr>
        <p:spPr>
          <a:xfrm>
            <a:off x="1034300" y="758900"/>
            <a:ext cx="3758417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4"/>
                </a:solidFill>
              </a:rPr>
              <a:t>¡Gracias!</a:t>
            </a:r>
            <a:endParaRPr sz="7200" dirty="0">
              <a:solidFill>
                <a:schemeClr val="accent4"/>
              </a:solidFill>
            </a:endParaRPr>
          </a:p>
        </p:txBody>
      </p:sp>
      <p:sp>
        <p:nvSpPr>
          <p:cNvPr id="328" name="Google Shape;328;p34"/>
          <p:cNvSpPr txBox="1">
            <a:spLocks noGrp="1"/>
          </p:cNvSpPr>
          <p:nvPr>
            <p:ph type="subTitle" idx="4294967295"/>
          </p:nvPr>
        </p:nvSpPr>
        <p:spPr>
          <a:xfrm>
            <a:off x="472782" y="2223500"/>
            <a:ext cx="8282152" cy="185673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latin typeface="Lato"/>
                <a:ea typeface="Lato"/>
                <a:cs typeface="Lato"/>
                <a:sym typeface="Lato"/>
              </a:rPr>
              <a:t>¿Dudas? ¿Preguntas? ¿Comentarios?</a:t>
            </a:r>
            <a:endParaRPr sz="3600" b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Pueden encontrar todos nuestros códigos y documentaci</a:t>
            </a:r>
            <a:r>
              <a:rPr lang="es-AR" sz="2000" dirty="0" err="1"/>
              <a:t>ón</a:t>
            </a:r>
            <a:r>
              <a:rPr lang="en" sz="2000" dirty="0"/>
              <a:t> en:</a:t>
            </a:r>
          </a:p>
          <a:p>
            <a:pPr marL="0" lvl="0" indent="0" algn="ctr">
              <a:buClr>
                <a:schemeClr val="dk1"/>
              </a:buClr>
              <a:buSzPts val="1100"/>
              <a:buNone/>
            </a:pPr>
            <a:r>
              <a:rPr lang="en-US" sz="2000" dirty="0">
                <a:hlinkClick r:id="rId3"/>
              </a:rPr>
              <a:t>https://github.com/JaviCeRodriguez/TPF_ProcesamientoDeImagenes</a:t>
            </a:r>
            <a:r>
              <a:rPr lang="en-US" sz="2000" dirty="0"/>
              <a:t>   </a:t>
            </a:r>
            <a:endParaRPr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1705656" y="1904148"/>
            <a:ext cx="5777507" cy="11464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" sz="6000" i="0" dirty="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rPr>
              <a:t>CONSIGNAS</a:t>
            </a:r>
            <a:r>
              <a:rPr lang="en" sz="6000" i="0" dirty="0">
                <a:solidFill>
                  <a:schemeClr val="accent4"/>
                </a:solidFill>
                <a:latin typeface="Lato Black"/>
                <a:ea typeface="Lato Black"/>
                <a:cs typeface="Lato Black"/>
              </a:rPr>
              <a:t>.</a:t>
            </a:r>
            <a:endParaRPr sz="6000" i="0" dirty="0">
              <a:solidFill>
                <a:schemeClr val="accent4"/>
              </a:solidFill>
              <a:latin typeface="Lato Black"/>
              <a:ea typeface="Lato Black"/>
              <a:cs typeface="Lato Black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4382814" y="725214"/>
            <a:ext cx="423193" cy="483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92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ctrTitle"/>
          </p:nvPr>
        </p:nvSpPr>
        <p:spPr>
          <a:xfrm>
            <a:off x="120770" y="155275"/>
            <a:ext cx="8867954" cy="162171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Consigna uno.</a:t>
            </a:r>
            <a:br>
              <a:rPr lang="en" dirty="0"/>
            </a:br>
            <a:r>
              <a:rPr lang="en" dirty="0"/>
              <a:t>Detección de bordes  orientados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1"/>
          </p:nvPr>
        </p:nvSpPr>
        <p:spPr>
          <a:xfrm>
            <a:off x="362308" y="2218950"/>
            <a:ext cx="5762445" cy="12316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</a:t>
            </a:r>
            <a:r>
              <a:rPr lang="en" dirty="0"/>
              <a:t> objetivo de este problema es poder implementar un algoritmo que permita detectar sólo los bordes marcados en rojo.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753" y="1776990"/>
            <a:ext cx="2863971" cy="28508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437" y="2168182"/>
            <a:ext cx="2994059" cy="2761762"/>
          </a:xfrm>
          <a:prstGeom prst="rect">
            <a:avLst/>
          </a:prstGeom>
        </p:spPr>
      </p:pic>
      <p:sp>
        <p:nvSpPr>
          <p:cNvPr id="112" name="Google Shape;112;p15"/>
          <p:cNvSpPr txBox="1">
            <a:spLocks noGrp="1"/>
          </p:cNvSpPr>
          <p:nvPr>
            <p:ph type="ctrTitle"/>
          </p:nvPr>
        </p:nvSpPr>
        <p:spPr>
          <a:xfrm>
            <a:off x="138023" y="120770"/>
            <a:ext cx="8867954" cy="162171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Consigna tres.</a:t>
            </a:r>
            <a:br>
              <a:rPr lang="en" dirty="0"/>
            </a:br>
            <a:r>
              <a:rPr lang="en" dirty="0"/>
              <a:t>Armado de un rompecabezas.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1"/>
          </p:nvPr>
        </p:nvSpPr>
        <p:spPr>
          <a:xfrm>
            <a:off x="306188" y="2168182"/>
            <a:ext cx="5548075" cy="24143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s-ES" sz="2200" dirty="0"/>
              <a:t>El objetivo es seleccionar una imagen color y subdividirla en 16 matrices (las piezas del rompecabezas). Luego deberá mezclar dichas piezas y unirlas, una por una y de manera automática, hasta formar la imagen original. Deberá probar que el algoritmo trabaje apropiadamente con diferentes imágenes. 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516801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ctrTitle"/>
          </p:nvPr>
        </p:nvSpPr>
        <p:spPr>
          <a:xfrm>
            <a:off x="138023" y="120770"/>
            <a:ext cx="8867954" cy="162171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Consigna cuatro.</a:t>
            </a:r>
            <a:br>
              <a:rPr lang="en" dirty="0"/>
            </a:br>
            <a:r>
              <a:rPr lang="en" dirty="0"/>
              <a:t>Segmentación basada en color.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1"/>
          </p:nvPr>
        </p:nvSpPr>
        <p:spPr>
          <a:xfrm>
            <a:off x="306188" y="2168182"/>
            <a:ext cx="5548075" cy="24143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s-ES" sz="2200" dirty="0"/>
              <a:t>El objetivo de este ejercicio es generar una imagen con fondo uniforme (amarillo) y figuras geométricas de diferentes tamaños y color. Luego, aplicando algoritmos de segmentación adecuados, deberán clasificar y contar los objetos que hay de cada color. </a:t>
            </a:r>
            <a:endParaRPr sz="22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977" y="2168183"/>
            <a:ext cx="3071999" cy="155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71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1705656" y="1904148"/>
            <a:ext cx="5777507" cy="11464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" sz="6000" i="0" dirty="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rPr>
              <a:t>RESULTADO</a:t>
            </a:r>
            <a:r>
              <a:rPr lang="en" sz="6000" i="0" dirty="0">
                <a:solidFill>
                  <a:schemeClr val="accent4"/>
                </a:solidFill>
                <a:latin typeface="Lato Black"/>
                <a:ea typeface="Lato Black"/>
                <a:cs typeface="Lato Black"/>
              </a:rPr>
              <a:t>S.</a:t>
            </a:r>
            <a:endParaRPr sz="6000" i="0" dirty="0">
              <a:solidFill>
                <a:schemeClr val="accent4"/>
              </a:solidFill>
              <a:latin typeface="Lato Black"/>
              <a:ea typeface="Lato Black"/>
              <a:cs typeface="Lato Black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4382814" y="725214"/>
            <a:ext cx="423193" cy="483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37850" y="224287"/>
            <a:ext cx="6109829" cy="53720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" dirty="0">
                <a:solidFill>
                  <a:schemeClr val="accent1"/>
                </a:solidFill>
              </a:rPr>
              <a:t>PROBLEMA UNO.</a:t>
            </a:r>
            <a:endParaRPr dirty="0"/>
          </a:p>
        </p:txBody>
      </p:sp>
      <p:sp>
        <p:nvSpPr>
          <p:cNvPr id="154" name="Google Shape;154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099" y="2473376"/>
            <a:ext cx="2238375" cy="2276475"/>
          </a:xfrm>
          <a:prstGeom prst="rect">
            <a:avLst/>
          </a:prstGeom>
        </p:spPr>
      </p:pic>
      <p:sp>
        <p:nvSpPr>
          <p:cNvPr id="9" name="Google Shape;151;p19"/>
          <p:cNvSpPr txBox="1">
            <a:spLocks noGrp="1"/>
          </p:cNvSpPr>
          <p:nvPr>
            <p:ph type="body" idx="1"/>
          </p:nvPr>
        </p:nvSpPr>
        <p:spPr>
          <a:xfrm>
            <a:off x="4672494" y="1015112"/>
            <a:ext cx="4139402" cy="12054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b="1" dirty="0"/>
              <a:t>Función </a:t>
            </a:r>
            <a:r>
              <a:rPr lang="es-AR" sz="2700" b="1" i="1" dirty="0" err="1"/>
              <a:t>fspecial</a:t>
            </a:r>
            <a:r>
              <a:rPr lang="es-AR" sz="2700" b="1" i="1" dirty="0"/>
              <a:t>(‘</a:t>
            </a:r>
            <a:r>
              <a:rPr lang="es-AR" sz="2700" b="1" i="1" dirty="0" err="1"/>
              <a:t>prewitt</a:t>
            </a:r>
            <a:r>
              <a:rPr lang="es-AR" sz="2700" b="1" i="1" dirty="0"/>
              <a:t>’)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700" dirty="0"/>
              <a:t>Matriz de </a:t>
            </a:r>
            <a:r>
              <a:rPr lang="es-AR" sz="1700" dirty="0" err="1"/>
              <a:t>convolución</a:t>
            </a:r>
            <a:r>
              <a:rPr lang="es-AR" sz="1700" dirty="0"/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/>
              <a:t>Calcular las matrices de </a:t>
            </a:r>
            <a:r>
              <a:rPr lang="es-AR" dirty="0" err="1"/>
              <a:t>convolución</a:t>
            </a:r>
            <a:r>
              <a:rPr lang="es-AR" dirty="0"/>
              <a:t>.</a:t>
            </a:r>
            <a:endParaRPr dirty="0"/>
          </a:p>
        </p:txBody>
      </p:sp>
      <p:sp>
        <p:nvSpPr>
          <p:cNvPr id="11" name="Google Shape;151;p19"/>
          <p:cNvSpPr txBox="1">
            <a:spLocks noGrp="1"/>
          </p:cNvSpPr>
          <p:nvPr>
            <p:ph type="body" idx="1"/>
          </p:nvPr>
        </p:nvSpPr>
        <p:spPr>
          <a:xfrm>
            <a:off x="737851" y="1014349"/>
            <a:ext cx="3333818" cy="12061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b="1" dirty="0"/>
              <a:t>Definición del eje de coordenadas.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/>
              <a:t>¿Por qué es importante?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AR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494" y="2617977"/>
            <a:ext cx="1806742" cy="11427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679" y="2553858"/>
            <a:ext cx="1964217" cy="12709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37850" y="224287"/>
            <a:ext cx="6109829" cy="53720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" dirty="0">
                <a:solidFill>
                  <a:schemeClr val="accent1"/>
                </a:solidFill>
              </a:rPr>
              <a:t>Problema uno.</a:t>
            </a:r>
            <a:endParaRPr dirty="0"/>
          </a:p>
        </p:txBody>
      </p:sp>
      <p:sp>
        <p:nvSpPr>
          <p:cNvPr id="154" name="Google Shape;154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9" name="Google Shape;151;p19"/>
          <p:cNvSpPr txBox="1">
            <a:spLocks noGrp="1"/>
          </p:cNvSpPr>
          <p:nvPr>
            <p:ph type="body" idx="1"/>
          </p:nvPr>
        </p:nvSpPr>
        <p:spPr>
          <a:xfrm>
            <a:off x="737850" y="997183"/>
            <a:ext cx="4013444" cy="12054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b="1" dirty="0"/>
              <a:t>Función </a:t>
            </a:r>
            <a:r>
              <a:rPr lang="es-AR" sz="2700" b="1" i="1" dirty="0"/>
              <a:t>conv2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1700" dirty="0"/>
              <a:t>Aplica la función de </a:t>
            </a:r>
            <a:r>
              <a:rPr lang="es-AR" sz="1700" dirty="0" err="1"/>
              <a:t>convolución</a:t>
            </a:r>
            <a:r>
              <a:rPr lang="es-AR" sz="1700" dirty="0"/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/>
              <a:t>Calcular el gradiente de intensidad .</a:t>
            </a:r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46" y="2202591"/>
            <a:ext cx="6679854" cy="261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39089"/>
      </p:ext>
    </p:extLst>
  </p:cSld>
  <p:clrMapOvr>
    <a:masterClrMapping/>
  </p:clrMapOvr>
</p:sld>
</file>

<file path=ppt/theme/theme1.xml><?xml version="1.0" encoding="utf-8"?>
<a:theme xmlns:a="http://schemas.openxmlformats.org/drawingml/2006/main" name="Silvia template">
  <a:themeElements>
    <a:clrScheme name="Custom 347">
      <a:dk1>
        <a:srgbClr val="222222"/>
      </a:dk1>
      <a:lt1>
        <a:srgbClr val="FFFFFF"/>
      </a:lt1>
      <a:dk2>
        <a:srgbClr val="111111"/>
      </a:dk2>
      <a:lt2>
        <a:srgbClr val="FFFFFF"/>
      </a:lt2>
      <a:accent1>
        <a:srgbClr val="F20122"/>
      </a:accent1>
      <a:accent2>
        <a:srgbClr val="CA0000"/>
      </a:accent2>
      <a:accent3>
        <a:srgbClr val="FF6A00"/>
      </a:accent3>
      <a:accent4>
        <a:srgbClr val="FF9F00"/>
      </a:accent4>
      <a:accent5>
        <a:srgbClr val="999999"/>
      </a:accent5>
      <a:accent6>
        <a:srgbClr val="D9D9D9"/>
      </a:accent6>
      <a:hlink>
        <a:srgbClr val="F2012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599</Words>
  <Application>Microsoft Office PowerPoint</Application>
  <PresentationFormat>Presentación en pantalla (16:9)</PresentationFormat>
  <Paragraphs>110</Paragraphs>
  <Slides>25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Lato</vt:lpstr>
      <vt:lpstr>Lato Light</vt:lpstr>
      <vt:lpstr>Lato Black</vt:lpstr>
      <vt:lpstr>Calibri</vt:lpstr>
      <vt:lpstr>Arial</vt:lpstr>
      <vt:lpstr>Silvia template</vt:lpstr>
      <vt:lpstr>Trabajo Práctico Final. PROCESAMIENTO DE IMÁGENES.</vt:lpstr>
      <vt:lpstr>Presentación de PowerPoint</vt:lpstr>
      <vt:lpstr>Presentación de PowerPoint</vt:lpstr>
      <vt:lpstr>Consigna uno. Detección de bordes  orientados</vt:lpstr>
      <vt:lpstr>Consigna tres. Armado de un rompecabezas.</vt:lpstr>
      <vt:lpstr>Consigna cuatro. Segmentación basada en color.</vt:lpstr>
      <vt:lpstr>Presentación de PowerPoint</vt:lpstr>
      <vt:lpstr>PROBLEMA UNO.</vt:lpstr>
      <vt:lpstr>Problema uno.</vt:lpstr>
      <vt:lpstr>Problema uno.</vt:lpstr>
      <vt:lpstr>Problema uno.</vt:lpstr>
      <vt:lpstr>Problema uno.</vt:lpstr>
      <vt:lpstr>PROBLEMA TRES.</vt:lpstr>
      <vt:lpstr>Problema tres.</vt:lpstr>
      <vt:lpstr>Problema tres.</vt:lpstr>
      <vt:lpstr>Problema tres.</vt:lpstr>
      <vt:lpstr>Presentación de PowerPoint</vt:lpstr>
      <vt:lpstr>Problema tres.</vt:lpstr>
      <vt:lpstr>Problema tres.</vt:lpstr>
      <vt:lpstr>PROBLEMA CUATRO.</vt:lpstr>
      <vt:lpstr>Problema cuatro.</vt:lpstr>
      <vt:lpstr>Problema cuatro.</vt:lpstr>
      <vt:lpstr>Problema cuatro.</vt:lpstr>
      <vt:lpstr>Problema cuatro.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Martina</dc:creator>
  <cp:lastModifiedBy>Javier Rodriguez</cp:lastModifiedBy>
  <cp:revision>78</cp:revision>
  <dcterms:modified xsi:type="dcterms:W3CDTF">2021-07-07T05:53:40Z</dcterms:modified>
</cp:coreProperties>
</file>